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8"/>
  </p:notesMasterIdLst>
  <p:handoutMasterIdLst>
    <p:handoutMasterId r:id="rId9"/>
  </p:handoutMasterIdLst>
  <p:sldIdLst>
    <p:sldId id="303" r:id="rId2"/>
    <p:sldId id="327" r:id="rId3"/>
    <p:sldId id="325" r:id="rId4"/>
    <p:sldId id="328" r:id="rId5"/>
    <p:sldId id="329" r:id="rId6"/>
    <p:sldId id="330" r:id="rId7"/>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72732F"/>
    <a:srgbClr val="B1D254"/>
    <a:srgbClr val="C6D254"/>
    <a:srgbClr val="2A6EA8"/>
    <a:srgbClr val="FF3300"/>
    <a:srgbClr val="FFCC00"/>
    <a:srgbClr val="FEFE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snapToGrid="0">
      <p:cViewPr varScale="1">
        <p:scale>
          <a:sx n="92" d="100"/>
          <a:sy n="92" d="100"/>
        </p:scale>
        <p:origin x="1623" y="60"/>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smtClean="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smtClean="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smtClean="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DEB6859A-82DF-44EC-8845-C72A3B580788}" type="slidenum">
              <a:rPr lang="en-GB"/>
              <a:pPr>
                <a:defRPr/>
              </a:pPr>
              <a:t>‹#›</a:t>
            </a:fld>
            <a:endParaRPr lang="en-GB"/>
          </a:p>
        </p:txBody>
      </p:sp>
    </p:spTree>
    <p:extLst>
      <p:ext uri="{BB962C8B-B14F-4D97-AF65-F5344CB8AC3E}">
        <p14:creationId xmlns:p14="http://schemas.microsoft.com/office/powerpoint/2010/main" val="3120142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smtClean="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smtClean="0">
                <a:latin typeface="Times New Roman" pitchFamily="18" charset="0"/>
              </a:defRPr>
            </a:lvl1pPr>
          </a:lstStyle>
          <a:p>
            <a:pPr>
              <a:defRPr/>
            </a:pPr>
            <a:endParaRPr lang="en-US"/>
          </a:p>
        </p:txBody>
      </p:sp>
      <p:sp>
        <p:nvSpPr>
          <p:cNvPr id="3072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smtClean="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C8AA6C36-8726-4E69-AC73-8C6498AAB514}" type="slidenum">
              <a:rPr lang="en-GB"/>
              <a:pPr>
                <a:defRPr/>
              </a:pPr>
              <a:t>‹#›</a:t>
            </a:fld>
            <a:endParaRPr lang="en-GB"/>
          </a:p>
        </p:txBody>
      </p:sp>
    </p:spTree>
    <p:extLst>
      <p:ext uri="{BB962C8B-B14F-4D97-AF65-F5344CB8AC3E}">
        <p14:creationId xmlns:p14="http://schemas.microsoft.com/office/powerpoint/2010/main" val="42605801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915988" y="742950"/>
            <a:ext cx="4967287" cy="3725863"/>
          </a:xfrm>
          <a:ln/>
        </p:spPr>
      </p:sp>
      <p:sp>
        <p:nvSpPr>
          <p:cNvPr id="31747"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0982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Slide Number Placeholder 3"/>
          <p:cNvSpPr>
            <a:spLocks noGrp="1"/>
          </p:cNvSpPr>
          <p:nvPr>
            <p:ph type="sldNum" sz="quarter" idx="10"/>
          </p:nvPr>
        </p:nvSpPr>
        <p:spPr/>
        <p:txBody>
          <a:bodyPr/>
          <a:lstStyle>
            <a:lvl1pPr>
              <a:defRPr smtClean="0"/>
            </a:lvl1pPr>
          </a:lstStyle>
          <a:p>
            <a:pPr>
              <a:defRPr/>
            </a:pPr>
            <a:fld id="{4254BE8F-F7BF-4384-A9BD-52D154DD66D4}" type="slidenum">
              <a:rPr lang="en-GB"/>
              <a:pPr>
                <a:defRPr/>
              </a:pPr>
              <a:t>‹#›</a:t>
            </a:fld>
            <a:endParaRPr lang="en-GB" dirty="0"/>
          </a:p>
        </p:txBody>
      </p:sp>
    </p:spTree>
    <p:extLst>
      <p:ext uri="{BB962C8B-B14F-4D97-AF65-F5344CB8AC3E}">
        <p14:creationId xmlns:p14="http://schemas.microsoft.com/office/powerpoint/2010/main" val="3685989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lvl1pPr>
              <a:defRPr smtClean="0"/>
            </a:lvl1pPr>
          </a:lstStyle>
          <a:p>
            <a:pPr>
              <a:defRPr/>
            </a:pPr>
            <a:fld id="{2070F83B-2B43-429A-864F-02CD648E6EA7}" type="slidenum">
              <a:rPr lang="en-GB"/>
              <a:pPr>
                <a:defRPr/>
              </a:pPr>
              <a:t>‹#›</a:t>
            </a:fld>
            <a:endParaRPr lang="en-GB" dirty="0"/>
          </a:p>
        </p:txBody>
      </p:sp>
    </p:spTree>
    <p:extLst>
      <p:ext uri="{BB962C8B-B14F-4D97-AF65-F5344CB8AC3E}">
        <p14:creationId xmlns:p14="http://schemas.microsoft.com/office/powerpoint/2010/main" val="2474666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lvl1pPr>
              <a:defRPr smtClean="0"/>
            </a:lvl1pPr>
          </a:lstStyle>
          <a:p>
            <a:pPr>
              <a:defRPr/>
            </a:pPr>
            <a:fld id="{BEF7AB83-3229-47F9-8776-6EF8E38E22B7}" type="slidenum">
              <a:rPr lang="en-GB"/>
              <a:pPr>
                <a:defRPr/>
              </a:pPr>
              <a:t>‹#›</a:t>
            </a:fld>
            <a:endParaRPr lang="en-GB" dirty="0"/>
          </a:p>
        </p:txBody>
      </p:sp>
    </p:spTree>
    <p:extLst>
      <p:ext uri="{BB962C8B-B14F-4D97-AF65-F5344CB8AC3E}">
        <p14:creationId xmlns:p14="http://schemas.microsoft.com/office/powerpoint/2010/main" val="1166433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lvl1pPr>
              <a:defRPr smtClean="0"/>
            </a:lvl1pPr>
          </a:lstStyle>
          <a:p>
            <a:pPr>
              <a:defRPr/>
            </a:pPr>
            <a:fld id="{8BCE2724-4ABB-4F55-8526-FC5B0ACD7C00}" type="slidenum">
              <a:rPr lang="en-GB"/>
              <a:pPr>
                <a:defRPr/>
              </a:pPr>
              <a:t>‹#›</a:t>
            </a:fld>
            <a:endParaRPr lang="en-GB" dirty="0"/>
          </a:p>
        </p:txBody>
      </p:sp>
    </p:spTree>
    <p:extLst>
      <p:ext uri="{BB962C8B-B14F-4D97-AF65-F5344CB8AC3E}">
        <p14:creationId xmlns:p14="http://schemas.microsoft.com/office/powerpoint/2010/main" val="954298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3"/>
          <p:cNvSpPr>
            <a:spLocks noGrp="1"/>
          </p:cNvSpPr>
          <p:nvPr>
            <p:ph type="sldNum" sz="quarter" idx="10"/>
          </p:nvPr>
        </p:nvSpPr>
        <p:spPr/>
        <p:txBody>
          <a:bodyPr/>
          <a:lstStyle>
            <a:lvl1pPr>
              <a:defRPr smtClean="0"/>
            </a:lvl1pPr>
          </a:lstStyle>
          <a:p>
            <a:pPr>
              <a:defRPr/>
            </a:pPr>
            <a:fld id="{16E88E66-6F7D-4691-8FC3-2BF446F2967B}" type="slidenum">
              <a:rPr lang="en-GB"/>
              <a:pPr>
                <a:defRPr/>
              </a:pPr>
              <a:t>‹#›</a:t>
            </a:fld>
            <a:endParaRPr lang="en-GB" dirty="0"/>
          </a:p>
        </p:txBody>
      </p:sp>
    </p:spTree>
    <p:extLst>
      <p:ext uri="{BB962C8B-B14F-4D97-AF65-F5344CB8AC3E}">
        <p14:creationId xmlns:p14="http://schemas.microsoft.com/office/powerpoint/2010/main" val="14114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p:txBody>
          <a:bodyPr/>
          <a:lstStyle>
            <a:lvl1pPr>
              <a:defRPr smtClean="0"/>
            </a:lvl1pPr>
          </a:lstStyle>
          <a:p>
            <a:pPr>
              <a:defRPr/>
            </a:pPr>
            <a:fld id="{90AC4A1E-9B2B-46F2-9E89-EF0AE08B7F31}" type="slidenum">
              <a:rPr lang="en-GB"/>
              <a:pPr>
                <a:defRPr/>
              </a:pPr>
              <a:t>‹#›</a:t>
            </a:fld>
            <a:endParaRPr lang="en-GB" dirty="0"/>
          </a:p>
        </p:txBody>
      </p:sp>
    </p:spTree>
    <p:extLst>
      <p:ext uri="{BB962C8B-B14F-4D97-AF65-F5344CB8AC3E}">
        <p14:creationId xmlns:p14="http://schemas.microsoft.com/office/powerpoint/2010/main" val="1928431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p:txBody>
          <a:bodyPr/>
          <a:lstStyle>
            <a:lvl1pPr>
              <a:defRPr smtClean="0"/>
            </a:lvl1pPr>
          </a:lstStyle>
          <a:p>
            <a:pPr>
              <a:defRPr/>
            </a:pPr>
            <a:fld id="{821EAFF1-38D4-40A8-864E-4BB1731A95E2}" type="slidenum">
              <a:rPr lang="en-GB"/>
              <a:pPr>
                <a:defRPr/>
              </a:pPr>
              <a:t>‹#›</a:t>
            </a:fld>
            <a:endParaRPr lang="en-GB" dirty="0"/>
          </a:p>
        </p:txBody>
      </p:sp>
    </p:spTree>
    <p:extLst>
      <p:ext uri="{BB962C8B-B14F-4D97-AF65-F5344CB8AC3E}">
        <p14:creationId xmlns:p14="http://schemas.microsoft.com/office/powerpoint/2010/main" val="314177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lvl1pPr>
              <a:defRPr smtClean="0"/>
            </a:lvl1pPr>
          </a:lstStyle>
          <a:p>
            <a:pPr>
              <a:defRPr/>
            </a:pPr>
            <a:fld id="{BEE8E3AA-3607-4057-B010-1C3C9F0F52BD}" type="slidenum">
              <a:rPr lang="en-GB"/>
              <a:pPr>
                <a:defRPr/>
              </a:pPr>
              <a:t>‹#›</a:t>
            </a:fld>
            <a:endParaRPr lang="en-GB" dirty="0"/>
          </a:p>
        </p:txBody>
      </p:sp>
    </p:spTree>
    <p:extLst>
      <p:ext uri="{BB962C8B-B14F-4D97-AF65-F5344CB8AC3E}">
        <p14:creationId xmlns:p14="http://schemas.microsoft.com/office/powerpoint/2010/main" val="1054006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pPr>
              <a:defRPr/>
            </a:pPr>
            <a:fld id="{2977D38F-0A67-4191-84A1-898459940656}" type="slidenum">
              <a:rPr lang="en-GB"/>
              <a:pPr>
                <a:defRPr/>
              </a:pPr>
              <a:t>‹#›</a:t>
            </a:fld>
            <a:endParaRPr lang="en-GB" dirty="0"/>
          </a:p>
        </p:txBody>
      </p:sp>
    </p:spTree>
    <p:extLst>
      <p:ext uri="{BB962C8B-B14F-4D97-AF65-F5344CB8AC3E}">
        <p14:creationId xmlns:p14="http://schemas.microsoft.com/office/powerpoint/2010/main" val="2820566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smtClean="0"/>
            </a:lvl1pPr>
          </a:lstStyle>
          <a:p>
            <a:pPr>
              <a:defRPr/>
            </a:pPr>
            <a:fld id="{B8D64E11-391D-4F51-86F2-5CF08E5D424F}" type="slidenum">
              <a:rPr lang="en-GB"/>
              <a:pPr>
                <a:defRPr/>
              </a:pPr>
              <a:t>‹#›</a:t>
            </a:fld>
            <a:endParaRPr lang="en-GB" dirty="0"/>
          </a:p>
        </p:txBody>
      </p:sp>
    </p:spTree>
    <p:extLst>
      <p:ext uri="{BB962C8B-B14F-4D97-AF65-F5344CB8AC3E}">
        <p14:creationId xmlns:p14="http://schemas.microsoft.com/office/powerpoint/2010/main" val="1293491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smtClean="0"/>
            </a:lvl1pPr>
          </a:lstStyle>
          <a:p>
            <a:pPr>
              <a:defRPr/>
            </a:pPr>
            <a:fld id="{DA28764D-5BB8-4F72-A3DB-41668C443367}" type="slidenum">
              <a:rPr lang="en-GB"/>
              <a:pPr>
                <a:defRPr/>
              </a:pPr>
              <a:t>‹#›</a:t>
            </a:fld>
            <a:endParaRPr lang="en-GB" dirty="0"/>
          </a:p>
        </p:txBody>
      </p:sp>
    </p:spTree>
    <p:extLst>
      <p:ext uri="{BB962C8B-B14F-4D97-AF65-F5344CB8AC3E}">
        <p14:creationId xmlns:p14="http://schemas.microsoft.com/office/powerpoint/2010/main" val="1476340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6322" name="Picture 7" descr="green2.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3" name="Picture 8" descr="green.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457200" y="274638"/>
            <a:ext cx="6834188" cy="1143000"/>
          </a:xfrm>
          <a:prstGeom prst="rect">
            <a:avLst/>
          </a:prstGeom>
        </p:spPr>
        <p:txBody>
          <a:bodyPr vert="horz" wrap="square" lIns="91440" tIns="45720" rIns="91440" bIns="45720" numCol="1" anchor="ctr" anchorCtr="0" compatLnSpc="1">
            <a:prstTxWarp prst="textNoShape">
              <a:avLst/>
            </a:prstTxWarp>
            <a:normAutofit/>
          </a:bodyPr>
          <a:lstStyle/>
          <a:p>
            <a:pPr lvl="0"/>
            <a:r>
              <a:rPr lang="en-US" altLang="en-US"/>
              <a:t>Click to edit Master title style</a:t>
            </a:r>
          </a:p>
        </p:txBody>
      </p:sp>
      <p:sp>
        <p:nvSpPr>
          <p:cNvPr id="5632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56326" name="Picture 6" descr="3GPP_TM_RD.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0F2C6E49-41AC-41F5-AA1C-53BA9391F705}" type="slidenum">
              <a:rPr lang="en-GB"/>
              <a:pPr>
                <a:defRPr/>
              </a:pPr>
              <a:t>‹#›</a:t>
            </a:fld>
            <a:endParaRPr lang="en-GB" dirty="0"/>
          </a:p>
        </p:txBody>
      </p:sp>
      <p:sp>
        <p:nvSpPr>
          <p:cNvPr id="8"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a:solidFill>
                  <a:schemeClr val="bg1"/>
                </a:solidFill>
              </a:rPr>
              <a:t>© 3GPP 2009     Mobile World Congress, Barcelona, 19</a:t>
            </a:r>
            <a:r>
              <a:rPr lang="en-US" altLang="en-US" baseline="30000">
                <a:solidFill>
                  <a:schemeClr val="bg1"/>
                </a:solidFill>
              </a:rPr>
              <a:t>th</a:t>
            </a:r>
            <a:r>
              <a:rPr lang="en-US" altLang="en-US">
                <a:solidFill>
                  <a:schemeClr val="bg1"/>
                </a:solidFill>
              </a:rPr>
              <a:t> February 2009</a:t>
            </a:r>
          </a:p>
        </p:txBody>
      </p:sp>
      <p:pic>
        <p:nvPicPr>
          <p:cNvPr id="56329" name="Picture 7" descr="green2.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30" name="Picture 8" descr="green.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31" name="Picture 6" descr="3GPP_TM_RD.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32" name="Picture 13" descr="green2.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a:solidFill>
                  <a:schemeClr val="bg1"/>
                </a:solidFill>
              </a:rPr>
              <a:t>© 3GPP 2009     &lt;Title, date&gt;</a:t>
            </a: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C9C00CA-59E6-4189-BDB0-57C32FBFE66C}" type="slidenum">
              <a:rPr lang="en-US" altLang="en-US" sz="1100">
                <a:solidFill>
                  <a:schemeClr val="bg1"/>
                </a:solidFill>
              </a:rPr>
              <a:pPr eaLnBrk="1" hangingPunct="1"/>
              <a:t>‹#›</a:t>
            </a:fld>
            <a:endParaRPr lang="en-US" altLang="en-US" sz="1100">
              <a:solidFill>
                <a:schemeClr val="bg1"/>
              </a:solidFill>
            </a:endParaRPr>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hf hdr="0" ftr="0" dt="0"/>
  <p:txStyles>
    <p:titleStyle>
      <a:lvl1pPr algn="ctr" rtl="0" eaLnBrk="1" fontAlgn="base" hangingPunct="1">
        <a:spcBef>
          <a:spcPct val="0"/>
        </a:spcBef>
        <a:spcAft>
          <a:spcPct val="0"/>
        </a:spcAft>
        <a:defRPr sz="3200">
          <a:solidFill>
            <a:srgbClr val="FF0000"/>
          </a:solidFill>
          <a:latin typeface="+mj-lt"/>
          <a:ea typeface="+mj-ea"/>
          <a:cs typeface="+mj-cs"/>
        </a:defRPr>
      </a:lvl1pPr>
      <a:lvl2pPr algn="ctr" rtl="0" eaLnBrk="1" fontAlgn="base" hangingPunct="1">
        <a:spcBef>
          <a:spcPct val="0"/>
        </a:spcBef>
        <a:spcAft>
          <a:spcPct val="0"/>
        </a:spcAft>
        <a:defRPr sz="3200">
          <a:solidFill>
            <a:srgbClr val="FF0000"/>
          </a:solidFill>
          <a:latin typeface="Calibri" pitchFamily="34" charset="0"/>
        </a:defRPr>
      </a:lvl2pPr>
      <a:lvl3pPr algn="ctr" rtl="0" eaLnBrk="1" fontAlgn="base" hangingPunct="1">
        <a:spcBef>
          <a:spcPct val="0"/>
        </a:spcBef>
        <a:spcAft>
          <a:spcPct val="0"/>
        </a:spcAft>
        <a:defRPr sz="3200">
          <a:solidFill>
            <a:srgbClr val="FF0000"/>
          </a:solidFill>
          <a:latin typeface="Calibri" pitchFamily="34" charset="0"/>
        </a:defRPr>
      </a:lvl3pPr>
      <a:lvl4pPr algn="ctr" rtl="0" eaLnBrk="1" fontAlgn="base" hangingPunct="1">
        <a:spcBef>
          <a:spcPct val="0"/>
        </a:spcBef>
        <a:spcAft>
          <a:spcPct val="0"/>
        </a:spcAft>
        <a:defRPr sz="3200">
          <a:solidFill>
            <a:srgbClr val="FF0000"/>
          </a:solidFill>
          <a:latin typeface="Calibri" pitchFamily="34" charset="0"/>
        </a:defRPr>
      </a:lvl4pPr>
      <a:lvl5pPr algn="ctr" rtl="0" eaLnBrk="1" fontAlgn="base" hangingPunct="1">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1" fontAlgn="base" hangingPunct="1">
        <a:spcBef>
          <a:spcPct val="20000"/>
        </a:spcBef>
        <a:spcAft>
          <a:spcPct val="0"/>
        </a:spcAft>
        <a:buBlip>
          <a:blip r:embed="rId16"/>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charset="0"/>
        <a:buChar char="–"/>
        <a:defRPr>
          <a:solidFill>
            <a:schemeClr val="tx1"/>
          </a:solidFill>
          <a:latin typeface="+mn-lt"/>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5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a:lstStyle/>
          <a:p>
            <a:pPr eaLnBrk="1" hangingPunct="1"/>
            <a:br>
              <a:rPr lang="en-US" altLang="en-US" dirty="0">
                <a:effectLst>
                  <a:outerShdw blurRad="38100" dist="38100" dir="2700000" algn="tl">
                    <a:srgbClr val="C0C0C0"/>
                  </a:outerShdw>
                </a:effectLst>
              </a:rPr>
            </a:br>
            <a:br>
              <a:rPr lang="en-US" altLang="en-US" sz="2800" dirty="0">
                <a:effectLst>
                  <a:outerShdw blurRad="38100" dist="38100" dir="2700000" algn="tl">
                    <a:srgbClr val="C0C0C0"/>
                  </a:outerShdw>
                </a:effectLst>
              </a:rPr>
            </a:br>
            <a:endParaRPr lang="en-US" altLang="en-US" sz="2800" dirty="0">
              <a:effectLst>
                <a:outerShdw blurRad="38100" dist="38100" dir="2700000" algn="tl">
                  <a:srgbClr val="C0C0C0"/>
                </a:outerShdw>
              </a:effectLst>
            </a:endParaRPr>
          </a:p>
        </p:txBody>
      </p:sp>
      <p:sp>
        <p:nvSpPr>
          <p:cNvPr id="12291" name="Subtitle 6"/>
          <p:cNvSpPr>
            <a:spLocks noGrp="1"/>
          </p:cNvSpPr>
          <p:nvPr>
            <p:ph type="subTitle" idx="4294967295"/>
          </p:nvPr>
        </p:nvSpPr>
        <p:spPr>
          <a:xfrm>
            <a:off x="1371600" y="3886200"/>
            <a:ext cx="6400800" cy="1752600"/>
          </a:xfrm>
        </p:spPr>
        <p:txBody>
          <a:bodyPr/>
          <a:lstStyle/>
          <a:p>
            <a:pPr marL="0" indent="0" algn="ctr">
              <a:buFontTx/>
              <a:buNone/>
            </a:pPr>
            <a:r>
              <a:rPr lang="en-GB" altLang="en-US" dirty="0">
                <a:latin typeface="Arial" charset="0"/>
              </a:rPr>
              <a:t>S2</a:t>
            </a:r>
            <a:r>
              <a:rPr lang="fi-FI" altLang="en-US" dirty="0">
                <a:latin typeface="Arial" charset="0"/>
              </a:rPr>
              <a:t>-1812439 </a:t>
            </a:r>
          </a:p>
          <a:p>
            <a:pPr marL="0" indent="0" algn="ctr">
              <a:buFontTx/>
              <a:buNone/>
            </a:pPr>
            <a:r>
              <a:rPr lang="en-GB" altLang="en-US" dirty="0">
                <a:latin typeface="Arial" charset="0"/>
              </a:rPr>
              <a:t>NTT DOCOMO</a:t>
            </a:r>
          </a:p>
        </p:txBody>
      </p:sp>
      <p:sp>
        <p:nvSpPr>
          <p:cNvPr id="12351" name="Text Box 63"/>
          <p:cNvSpPr txBox="1">
            <a:spLocks noChangeArrowheads="1"/>
          </p:cNvSpPr>
          <p:nvPr/>
        </p:nvSpPr>
        <p:spPr bwMode="auto">
          <a:xfrm>
            <a:off x="1922938" y="1762542"/>
            <a:ext cx="4988865"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GB" altLang="en-US" sz="4400" dirty="0">
                <a:solidFill>
                  <a:srgbClr val="FF3300"/>
                </a:solidFill>
                <a:effectLst>
                  <a:outerShdw blurRad="38100" dist="38100" dir="2700000" algn="tl">
                    <a:srgbClr val="C0C0C0"/>
                  </a:outerShdw>
                </a:effectLst>
              </a:rPr>
              <a:t>FS_CIoT_5G </a:t>
            </a:r>
          </a:p>
          <a:p>
            <a:pPr algn="ctr"/>
            <a:r>
              <a:rPr lang="en-GB" altLang="en-US" sz="4400" dirty="0">
                <a:solidFill>
                  <a:srgbClr val="FF3300"/>
                </a:solidFill>
                <a:effectLst>
                  <a:outerShdw blurRad="38100" dist="38100" dir="2700000" algn="tl">
                    <a:srgbClr val="C0C0C0"/>
                  </a:outerShdw>
                </a:effectLst>
              </a:rPr>
              <a:t>KI15 CN steering</a:t>
            </a:r>
          </a:p>
          <a:p>
            <a:pPr algn="ctr"/>
            <a:r>
              <a:rPr lang="en-GB" altLang="en-US" sz="4400" dirty="0">
                <a:solidFill>
                  <a:srgbClr val="FF3300"/>
                </a:solidFill>
                <a:effectLst>
                  <a:outerShdw blurRad="38100" dist="38100" dir="2700000" algn="tl">
                    <a:srgbClr val="C0C0C0"/>
                  </a:outerShdw>
                </a:effectLst>
              </a:rPr>
              <a:t>Solution 42 options</a:t>
            </a:r>
            <a:endParaRPr lang="fi-FI" altLang="en-US" sz="4400" dirty="0">
              <a:solidFill>
                <a:srgbClr val="FF3300"/>
              </a:solidFill>
              <a:effectLst>
                <a:outerShdw blurRad="38100" dist="38100" dir="2700000" algn="tl">
                  <a:srgbClr val="C0C0C0"/>
                </a:outerShdw>
              </a:effectLst>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Background</a:t>
            </a:r>
            <a:endParaRPr lang="en-US" dirty="0"/>
          </a:p>
        </p:txBody>
      </p:sp>
      <p:sp>
        <p:nvSpPr>
          <p:cNvPr id="3" name="Content Placeholder 2"/>
          <p:cNvSpPr>
            <a:spLocks noGrp="1"/>
          </p:cNvSpPr>
          <p:nvPr>
            <p:ph idx="1"/>
          </p:nvPr>
        </p:nvSpPr>
        <p:spPr/>
        <p:txBody>
          <a:bodyPr/>
          <a:lstStyle/>
          <a:p>
            <a:r>
              <a:rPr lang="en-US" sz="1800" dirty="0"/>
              <a:t>In Solution 42 “</a:t>
            </a:r>
            <a:r>
              <a:rPr lang="en-GB" sz="1800" dirty="0"/>
              <a:t>NAS based Redirection between Core Networks</a:t>
            </a:r>
            <a:r>
              <a:rPr lang="en-US" sz="1800" dirty="0"/>
              <a:t>”, the redirection is performed by rejecting the Registration/Attach/TAU request with a cause value that causes the UE to disable the N1/S1-mode, and attempt registration to the other (target) CN type.</a:t>
            </a:r>
          </a:p>
          <a:p>
            <a:r>
              <a:rPr lang="en-GB" sz="1800" dirty="0"/>
              <a:t>Based on the current procedures, if the target CN is not available, the UE may re-enable the source CN mode and return back to source CN, which could lead to a ping-pong between EPC and 5GC.</a:t>
            </a:r>
          </a:p>
          <a:p>
            <a:r>
              <a:rPr lang="en-GB" sz="1800" dirty="0"/>
              <a:t>In SA2 FS_CIoT_5G telco on Nov 15, 2019, some companies expressed the opinion that also the above ping-pong issue needs to be resolved during the study phase, and it should not be postponed to normative phase.</a:t>
            </a:r>
          </a:p>
          <a:p>
            <a:r>
              <a:rPr lang="en-GB" sz="1800" dirty="0"/>
              <a:t>The following slides present three options to resolve the issue.</a:t>
            </a:r>
          </a:p>
          <a:p>
            <a:r>
              <a:rPr lang="en-GB" sz="1800" dirty="0"/>
              <a:t>The options are documented also in the companion </a:t>
            </a:r>
            <a:r>
              <a:rPr lang="en-GB" sz="1800" dirty="0" err="1"/>
              <a:t>pCR</a:t>
            </a:r>
            <a:r>
              <a:rPr lang="en-GB" sz="1800" dirty="0"/>
              <a:t> (S2-1812438) that removes the corresponding Editor’s Note from Solution 42.</a:t>
            </a:r>
          </a:p>
          <a:p>
            <a:r>
              <a:rPr lang="en-GB" sz="1800" dirty="0"/>
              <a:t>Only the direction from  EPC to 5GC is covered in the slides, but the other direction uses the same principle in the </a:t>
            </a:r>
            <a:r>
              <a:rPr lang="en-GB" sz="1800" dirty="0" err="1"/>
              <a:t>pCR</a:t>
            </a:r>
            <a:r>
              <a:rPr lang="en-GB" sz="1800" dirty="0"/>
              <a:t>.</a:t>
            </a:r>
            <a:endParaRPr lang="en-US" sz="1800" dirty="0"/>
          </a:p>
        </p:txBody>
      </p:sp>
      <p:sp>
        <p:nvSpPr>
          <p:cNvPr id="4" name="Slide Number Placeholder 3"/>
          <p:cNvSpPr>
            <a:spLocks noGrp="1"/>
          </p:cNvSpPr>
          <p:nvPr>
            <p:ph type="sldNum" sz="quarter" idx="10"/>
          </p:nvPr>
        </p:nvSpPr>
        <p:spPr/>
        <p:txBody>
          <a:bodyPr/>
          <a:lstStyle/>
          <a:p>
            <a:pPr>
              <a:defRPr/>
            </a:pPr>
            <a:fld id="{8BCE2724-4ABB-4F55-8526-FC5B0ACD7C00}" type="slidenum">
              <a:rPr lang="en-GB" smtClean="0"/>
              <a:pPr>
                <a:defRPr/>
              </a:pPr>
              <a:t>2</a:t>
            </a:fld>
            <a:endParaRPr lang="en-GB" dirty="0"/>
          </a:p>
        </p:txBody>
      </p:sp>
    </p:spTree>
    <p:extLst>
      <p:ext uri="{BB962C8B-B14F-4D97-AF65-F5344CB8AC3E}">
        <p14:creationId xmlns:p14="http://schemas.microsoft.com/office/powerpoint/2010/main" val="1691582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i-FI" altLang="en-US" dirty="0">
                <a:effectLst>
                  <a:outerShdw blurRad="38100" dist="38100" dir="2700000" algn="tl">
                    <a:srgbClr val="C0C0C0"/>
                  </a:outerShdw>
                </a:effectLst>
              </a:rPr>
              <a:t>Option A</a:t>
            </a:r>
            <a:endParaRPr lang="en-US" altLang="en-US" dirty="0">
              <a:effectLst>
                <a:outerShdw blurRad="38100" dist="38100" dir="2700000" algn="tl">
                  <a:srgbClr val="C0C0C0"/>
                </a:outerShdw>
              </a:effectLst>
            </a:endParaRPr>
          </a:p>
        </p:txBody>
      </p:sp>
      <p:sp>
        <p:nvSpPr>
          <p:cNvPr id="57347" name="Rectangle 3"/>
          <p:cNvSpPr>
            <a:spLocks noGrp="1"/>
          </p:cNvSpPr>
          <p:nvPr>
            <p:ph type="body" idx="1"/>
          </p:nvPr>
        </p:nvSpPr>
        <p:spPr/>
        <p:txBody>
          <a:bodyPr/>
          <a:lstStyle/>
          <a:p>
            <a:pPr hangingPunct="0"/>
            <a:r>
              <a:rPr lang="en-GB" sz="2000" dirty="0"/>
              <a:t>The redirection policy in MME should take the 5GC coverage into account, and not redirect the UE to 5GC in areas where 5GC is not available.</a:t>
            </a:r>
          </a:p>
          <a:p>
            <a:pPr hangingPunct="0"/>
            <a:endParaRPr lang="en-GB" sz="1600" dirty="0"/>
          </a:p>
          <a:p>
            <a:pPr marL="0" indent="0" hangingPunct="0">
              <a:buNone/>
            </a:pPr>
            <a:r>
              <a:rPr lang="en-GB" sz="1600" dirty="0"/>
              <a:t> </a:t>
            </a:r>
            <a:endParaRPr lang="en-GB" dirty="0"/>
          </a:p>
          <a:p>
            <a:pPr hangingPunct="0"/>
            <a:endParaRPr lang="en-GB" dirty="0"/>
          </a:p>
          <a:p>
            <a:pPr marL="0" indent="0">
              <a:buNone/>
            </a:pP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i-FI" altLang="en-US" dirty="0">
                <a:effectLst>
                  <a:outerShdw blurRad="38100" dist="38100" dir="2700000" algn="tl">
                    <a:srgbClr val="C0C0C0"/>
                  </a:outerShdw>
                </a:effectLst>
              </a:rPr>
              <a:t>Option B</a:t>
            </a:r>
            <a:endParaRPr lang="en-US" altLang="en-US" dirty="0">
              <a:effectLst>
                <a:outerShdw blurRad="38100" dist="38100" dir="2700000" algn="tl">
                  <a:srgbClr val="C0C0C0"/>
                </a:outerShdw>
              </a:effectLst>
            </a:endParaRPr>
          </a:p>
        </p:txBody>
      </p:sp>
      <p:sp>
        <p:nvSpPr>
          <p:cNvPr id="57347" name="Rectangle 3"/>
          <p:cNvSpPr>
            <a:spLocks noGrp="1"/>
          </p:cNvSpPr>
          <p:nvPr>
            <p:ph type="body" idx="1"/>
          </p:nvPr>
        </p:nvSpPr>
        <p:spPr/>
        <p:txBody>
          <a:bodyPr/>
          <a:lstStyle/>
          <a:p>
            <a:pPr hangingPunct="0"/>
            <a:r>
              <a:rPr lang="en-GB" sz="2000" dirty="0"/>
              <a:t>If the UE needs to return back to the EPC due to unavailability of 5GC, the UE indicates in the Attach/TAU request that the request is sent due to unavailability of 5GC. Based on the indication, the MME knows not to redirect the UE again to 5GC. </a:t>
            </a:r>
            <a:endParaRPr lang="en-DE" sz="2000" dirty="0"/>
          </a:p>
        </p:txBody>
      </p:sp>
    </p:spTree>
    <p:extLst>
      <p:ext uri="{BB962C8B-B14F-4D97-AF65-F5344CB8AC3E}">
        <p14:creationId xmlns:p14="http://schemas.microsoft.com/office/powerpoint/2010/main" val="1832059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i-FI" altLang="en-US" dirty="0">
                <a:effectLst>
                  <a:outerShdw blurRad="38100" dist="38100" dir="2700000" algn="tl">
                    <a:srgbClr val="C0C0C0"/>
                  </a:outerShdw>
                </a:effectLst>
              </a:rPr>
              <a:t>Option C</a:t>
            </a:r>
            <a:endParaRPr lang="en-US" altLang="en-US" dirty="0">
              <a:effectLst>
                <a:outerShdw blurRad="38100" dist="38100" dir="2700000" algn="tl">
                  <a:srgbClr val="C0C0C0"/>
                </a:outerShdw>
              </a:effectLst>
            </a:endParaRPr>
          </a:p>
        </p:txBody>
      </p:sp>
      <p:sp>
        <p:nvSpPr>
          <p:cNvPr id="57347" name="Rectangle 3"/>
          <p:cNvSpPr>
            <a:spLocks noGrp="1"/>
          </p:cNvSpPr>
          <p:nvPr>
            <p:ph type="body" idx="1"/>
          </p:nvPr>
        </p:nvSpPr>
        <p:spPr/>
        <p:txBody>
          <a:bodyPr/>
          <a:lstStyle/>
          <a:p>
            <a:pPr hangingPunct="0"/>
            <a:r>
              <a:rPr lang="en-GB" sz="2000" dirty="0"/>
              <a:t>Upon rejecting the Attach/TAU request due to redirection, the MME stores the redirection history to HSS+UDM. The redirection history may contain e.g. a timestamp when the UE was redirected. If the UE needs to return back to the EPC due to unavailability of 5GC, the target MME retrieves the redirection history from the HSS+UDM, based on the redirection history the MME knows not to redirect the UE again to 5GC. </a:t>
            </a:r>
            <a:endParaRPr lang="en-DE" sz="2000" dirty="0"/>
          </a:p>
          <a:p>
            <a:pPr marL="0" indent="0">
              <a:buNone/>
            </a:pPr>
            <a:endParaRPr lang="en-US" altLang="en-US" dirty="0"/>
          </a:p>
        </p:txBody>
      </p:sp>
    </p:spTree>
    <p:extLst>
      <p:ext uri="{BB962C8B-B14F-4D97-AF65-F5344CB8AC3E}">
        <p14:creationId xmlns:p14="http://schemas.microsoft.com/office/powerpoint/2010/main" val="42051573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ffectLst>
                  <a:outerShdw blurRad="38100" dist="38100" dir="2700000" algn="tl">
                    <a:srgbClr val="C0C0C0"/>
                  </a:outerShdw>
                </a:effectLst>
              </a:rPr>
              <a:t>Way forward</a:t>
            </a:r>
          </a:p>
        </p:txBody>
      </p:sp>
      <p:sp>
        <p:nvSpPr>
          <p:cNvPr id="57347" name="Rectangle 3"/>
          <p:cNvSpPr>
            <a:spLocks noGrp="1"/>
          </p:cNvSpPr>
          <p:nvPr>
            <p:ph type="body" idx="1"/>
          </p:nvPr>
        </p:nvSpPr>
        <p:spPr/>
        <p:txBody>
          <a:bodyPr/>
          <a:lstStyle/>
          <a:p>
            <a:pPr hangingPunct="0"/>
            <a:r>
              <a:rPr lang="en-GB" sz="2000" dirty="0"/>
              <a:t>Agree to conclude Solution 42 (S2-1812436) </a:t>
            </a:r>
          </a:p>
          <a:p>
            <a:pPr hangingPunct="0"/>
            <a:r>
              <a:rPr lang="en-GB" sz="2000" dirty="0"/>
              <a:t>with one option A, B or C (S2-1812438)</a:t>
            </a:r>
          </a:p>
          <a:p>
            <a:pPr hangingPunct="0"/>
            <a:r>
              <a:rPr lang="en-GB" sz="2000" dirty="0"/>
              <a:t>What is your preferred option?</a:t>
            </a:r>
            <a:endParaRPr lang="en-DE" sz="2000" dirty="0"/>
          </a:p>
          <a:p>
            <a:pPr marL="0" indent="0">
              <a:buNone/>
            </a:pPr>
            <a:endParaRPr lang="en-US" altLang="en-US" dirty="0"/>
          </a:p>
        </p:txBody>
      </p:sp>
    </p:spTree>
    <p:extLst>
      <p:ext uri="{BB962C8B-B14F-4D97-AF65-F5344CB8AC3E}">
        <p14:creationId xmlns:p14="http://schemas.microsoft.com/office/powerpoint/2010/main" val="3034731895"/>
      </p:ext>
    </p:extLst>
  </p:cSld>
  <p:clrMapOvr>
    <a:masterClrMapping/>
  </p:clrMapOvr>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1531</TotalTime>
  <Words>410</Words>
  <Application>Microsoft Office PowerPoint</Application>
  <PresentationFormat>On-screen Show (4:3)</PresentationFormat>
  <Paragraphs>26</Paragraphs>
  <Slides>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Times New Roman</vt:lpstr>
      <vt:lpstr>3gpp</vt:lpstr>
      <vt:lpstr>  </vt:lpstr>
      <vt:lpstr>Background</vt:lpstr>
      <vt:lpstr>Option A</vt:lpstr>
      <vt:lpstr>Option B</vt:lpstr>
      <vt:lpstr>Option C</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DCM2</dc:creator>
  <dc:description>©3GPP 2009. All rights reserved</dc:description>
  <cp:lastModifiedBy>DCM</cp:lastModifiedBy>
  <cp:revision>44</cp:revision>
  <dcterms:created xsi:type="dcterms:W3CDTF">2017-06-06T13:51:33Z</dcterms:created>
  <dcterms:modified xsi:type="dcterms:W3CDTF">2018-11-20T14:20:37Z</dcterms:modified>
</cp:coreProperties>
</file>